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54"/>
  </p:notesMasterIdLst>
  <p:handoutMasterIdLst>
    <p:handoutMasterId r:id="rId55"/>
  </p:handoutMasterIdLst>
  <p:sldIdLst>
    <p:sldId id="258" r:id="rId2"/>
    <p:sldId id="312" r:id="rId3"/>
    <p:sldId id="395" r:id="rId4"/>
    <p:sldId id="376" r:id="rId5"/>
    <p:sldId id="259" r:id="rId6"/>
    <p:sldId id="320" r:id="rId7"/>
    <p:sldId id="333" r:id="rId8"/>
    <p:sldId id="334" r:id="rId9"/>
    <p:sldId id="321" r:id="rId10"/>
    <p:sldId id="385" r:id="rId11"/>
    <p:sldId id="335" r:id="rId12"/>
    <p:sldId id="391" r:id="rId13"/>
    <p:sldId id="392" r:id="rId14"/>
    <p:sldId id="384" r:id="rId15"/>
    <p:sldId id="322" r:id="rId16"/>
    <p:sldId id="393" r:id="rId17"/>
    <p:sldId id="337" r:id="rId18"/>
    <p:sldId id="387" r:id="rId19"/>
    <p:sldId id="338" r:id="rId20"/>
    <p:sldId id="340" r:id="rId21"/>
    <p:sldId id="388" r:id="rId22"/>
    <p:sldId id="336" r:id="rId23"/>
    <p:sldId id="389" r:id="rId24"/>
    <p:sldId id="342" r:id="rId25"/>
    <p:sldId id="344" r:id="rId26"/>
    <p:sldId id="378" r:id="rId27"/>
    <p:sldId id="265" r:id="rId28"/>
    <p:sldId id="323" r:id="rId29"/>
    <p:sldId id="324" r:id="rId30"/>
    <p:sldId id="390" r:id="rId31"/>
    <p:sldId id="326" r:id="rId32"/>
    <p:sldId id="351" r:id="rId33"/>
    <p:sldId id="355" r:id="rId34"/>
    <p:sldId id="327" r:id="rId35"/>
    <p:sldId id="357" r:id="rId36"/>
    <p:sldId id="358" r:id="rId37"/>
    <p:sldId id="361" r:id="rId38"/>
    <p:sldId id="394" r:id="rId39"/>
    <p:sldId id="362" r:id="rId40"/>
    <p:sldId id="380" r:id="rId41"/>
    <p:sldId id="266" r:id="rId42"/>
    <p:sldId id="328" r:id="rId43"/>
    <p:sldId id="329" r:id="rId44"/>
    <p:sldId id="330" r:id="rId45"/>
    <p:sldId id="365" r:id="rId46"/>
    <p:sldId id="331" r:id="rId47"/>
    <p:sldId id="372" r:id="rId48"/>
    <p:sldId id="371" r:id="rId49"/>
    <p:sldId id="264" r:id="rId50"/>
    <p:sldId id="382" r:id="rId51"/>
    <p:sldId id="383" r:id="rId52"/>
    <p:sldId id="364" r:id="rId5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vyTech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clrMru>
    <a:srgbClr val="005C5A"/>
    <a:srgbClr val="990033"/>
    <a:srgbClr val="CC0000"/>
    <a:srgbClr val="FFFFFF"/>
    <a:srgbClr val="EAEAEA"/>
    <a:srgbClr val="777777"/>
  </p:clrMru>
  <p:extLst>
    <p:ext uri="{E76CE94A-603C-4142-B9EB-6D1370010A27}">
      <p14:discardImageEditData xmlns:p14="http://schemas.microsoft.com/office/powerpoint/2010/main" xmlns="" xmlns:mv="urn:schemas-microsoft-com:mac:vml" xmlns:mc="http://schemas.openxmlformats.org/markup-compatibility/2006" val="0"/>
    </p:ext>
    <p:ext uri="{D31A062A-798A-4329-ABDD-BBA856620510}">
      <p14:defaultImageDpi xmlns:p14="http://schemas.microsoft.com/office/powerpoint/2010/main" xmlns="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1041" autoAdjust="0"/>
    <p:restoredTop sz="94667" autoAdjust="0"/>
  </p:normalViewPr>
  <p:slideViewPr>
    <p:cSldViewPr>
      <p:cViewPr varScale="1">
        <p:scale>
          <a:sx n="79" d="100"/>
          <a:sy n="79" d="100"/>
        </p:scale>
        <p:origin x="-882" y="-78"/>
      </p:cViewPr>
      <p:guideLst>
        <p:guide orient="horz" pos="331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06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43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43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FF223361-F7D4-4915-9C9D-8C6CC1447C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xmlns:mv="urn:schemas-microsoft-com:mac:vml" xmlns:mc="http://schemas.openxmlformats.org/markup-compatibility/2006" val="1598283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D6E5770C-2AAB-4A3D-8519-1F9BE3469B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xmlns:mv="urn:schemas-microsoft-com:mac:vml" xmlns:mc="http://schemas.openxmlformats.org/markup-compatibility/2006" val="14566182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B55F5C-1BE6-46CC-820D-06E619EF204E}" type="slidenum">
              <a:rPr lang="en-US" smtClean="0">
                <a:cs typeface="Arial" charset="0"/>
              </a:rPr>
              <a:pPr/>
              <a:t>1</a:t>
            </a:fld>
            <a:endParaRPr lang="en-US" dirty="0" smtClean="0">
              <a:cs typeface="Arial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E5770C-2AAB-4A3D-8519-1F9BE3469B8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79792" y="83092"/>
            <a:ext cx="4064208" cy="1205416"/>
          </a:xfrm>
          <a:prstGeom prst="rect">
            <a:avLst/>
          </a:prstGeom>
        </p:spPr>
      </p:pic>
      <p:pic>
        <p:nvPicPr>
          <p:cNvPr id="7" name="Picture 6" descr="main image.bmp"/>
          <p:cNvPicPr>
            <a:picLocks noChangeAspect="1"/>
          </p:cNvPicPr>
          <p:nvPr userDrawn="1"/>
        </p:nvPicPr>
        <p:blipFill>
          <a:blip r:embed="rId3" cstate="print"/>
          <a:srcRect b="7172"/>
          <a:stretch>
            <a:fillRect/>
          </a:stretch>
        </p:blipFill>
        <p:spPr>
          <a:xfrm>
            <a:off x="0" y="1926512"/>
            <a:ext cx="9144000" cy="49314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349375"/>
            <a:ext cx="7772400" cy="1470025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l">
              <a:defRPr sz="4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143000" y="762000"/>
            <a:ext cx="3200400" cy="6858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/>
          <a:lstStyle>
            <a:lvl1pPr algn="r">
              <a:buNone/>
              <a:defRPr/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5410200" cy="365125"/>
          </a:xfrm>
        </p:spPr>
        <p:txBody>
          <a:bodyPr/>
          <a:lstStyle>
            <a:lvl1pPr algn="l">
              <a:defRPr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Succeeding in Business with Microsoft Excel 2013: Chapter 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Succeeding in Business with Microsoft Excel 2013: Chapter 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Determining Effective Data Display with Charts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Data Display (continued)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“Erase non-data-ink”</a:t>
            </a:r>
          </a:p>
          <a:p>
            <a:pPr lvl="1" eaLnBrk="1" hangingPunct="1"/>
            <a:r>
              <a:rPr lang="en-US" dirty="0" smtClean="0"/>
              <a:t>Non-data-ink is a part of the chart that decorates more than informs</a:t>
            </a:r>
          </a:p>
          <a:p>
            <a:pPr eaLnBrk="1" hangingPunct="1"/>
            <a:r>
              <a:rPr lang="en-US" dirty="0" smtClean="0"/>
              <a:t>“Erase redundant data ink”</a:t>
            </a:r>
          </a:p>
          <a:p>
            <a:pPr lvl="1" eaLnBrk="1" hangingPunct="1"/>
            <a:r>
              <a:rPr lang="en-US" dirty="0" smtClean="0"/>
              <a:t>Redundant data ink is ink that repeats information</a:t>
            </a:r>
          </a:p>
          <a:p>
            <a:pPr eaLnBrk="1" hangingPunct="1"/>
            <a:r>
              <a:rPr lang="en-US" dirty="0" smtClean="0"/>
              <a:t>“Revise and edit”</a:t>
            </a:r>
          </a:p>
          <a:p>
            <a:pPr lvl="1" eaLnBrk="1" hangingPunct="1"/>
            <a:r>
              <a:rPr lang="en-US" dirty="0" smtClean="0"/>
              <a:t>Revise and edit charts like you would a piece of writing</a:t>
            </a:r>
          </a:p>
        </p:txBody>
      </p:sp>
      <p:sp>
        <p:nvSpPr>
          <p:cNvPr id="286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3CBAAB5-2C62-4624-93EF-988A557A7F22}" type="slidenum">
              <a:rPr lang="en-US" smtClean="0">
                <a:cs typeface="Arial" charset="0"/>
              </a:rPr>
              <a:pPr/>
              <a:t>10</a:t>
            </a:fld>
            <a:endParaRPr lang="en-US" dirty="0" smtClean="0">
              <a:cs typeface="Arial" charset="0"/>
            </a:endParaRPr>
          </a:p>
        </p:txBody>
      </p:sp>
      <p:sp>
        <p:nvSpPr>
          <p:cNvPr id="2867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Data Display (continued)</a:t>
            </a:r>
          </a:p>
        </p:txBody>
      </p:sp>
      <p:sp>
        <p:nvSpPr>
          <p:cNvPr id="2969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2969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F2E85AB-5A80-40A0-B6D7-E73099068FBC}" type="slidenum">
              <a:rPr lang="en-US" smtClean="0">
                <a:cs typeface="Arial" charset="0"/>
              </a:rPr>
              <a:pPr/>
              <a:t>11</a:t>
            </a:fld>
            <a:endParaRPr lang="en-US" dirty="0" smtClean="0">
              <a:cs typeface="Arial" charset="0"/>
            </a:endParaRP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4-23 at 2.37.30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417" y="1888297"/>
            <a:ext cx="6281783" cy="3945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Data Display (continued)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b="1" dirty="0" smtClean="0"/>
              <a:t>Sparklines</a:t>
            </a:r>
          </a:p>
          <a:p>
            <a:pPr lvl="1"/>
            <a:r>
              <a:rPr lang="en-US" dirty="0" smtClean="0"/>
              <a:t>Small word-sized charts or graphics that are embedded within the words, numbers, and images they represent</a:t>
            </a:r>
          </a:p>
          <a:p>
            <a:pPr lvl="1"/>
            <a:r>
              <a:rPr lang="en-US" dirty="0" smtClean="0"/>
              <a:t>Make multiple comparisons of trends and patterns much easier</a:t>
            </a:r>
          </a:p>
        </p:txBody>
      </p:sp>
      <p:sp>
        <p:nvSpPr>
          <p:cNvPr id="286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3CBAAB5-2C62-4624-93EF-988A557A7F22}" type="slidenum">
              <a:rPr lang="en-US" smtClean="0">
                <a:cs typeface="Arial" charset="0"/>
              </a:rPr>
              <a:pPr/>
              <a:t>12</a:t>
            </a:fld>
            <a:endParaRPr lang="en-US" dirty="0" smtClean="0">
              <a:cs typeface="Arial" charset="0"/>
            </a:endParaRPr>
          </a:p>
        </p:txBody>
      </p:sp>
      <p:sp>
        <p:nvSpPr>
          <p:cNvPr id="2867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Data Display (continued)</a:t>
            </a:r>
          </a:p>
        </p:txBody>
      </p:sp>
      <p:pic>
        <p:nvPicPr>
          <p:cNvPr id="7" name="Content Placeholder 6" descr="Screen shot 2013-04-23 at 2.40.21 PM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143428" y="1878554"/>
            <a:ext cx="6857143" cy="3969254"/>
          </a:xfrm>
        </p:spPr>
      </p:pic>
      <p:sp>
        <p:nvSpPr>
          <p:cNvPr id="286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3CBAAB5-2C62-4624-93EF-988A557A7F22}" type="slidenum">
              <a:rPr lang="en-US" smtClean="0">
                <a:cs typeface="Arial" charset="0"/>
              </a:rPr>
              <a:pPr/>
              <a:t>13</a:t>
            </a:fld>
            <a:endParaRPr lang="en-US" dirty="0" smtClean="0">
              <a:cs typeface="Arial" charset="0"/>
            </a:endParaRPr>
          </a:p>
        </p:txBody>
      </p:sp>
      <p:sp>
        <p:nvSpPr>
          <p:cNvPr id="2867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4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Effective Charting in Excel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Creating a chart in Excel:</a:t>
            </a:r>
          </a:p>
          <a:p>
            <a:pPr lvl="1" eaLnBrk="1" hangingPunct="1"/>
            <a:r>
              <a:rPr lang="en-US" dirty="0" smtClean="0"/>
              <a:t>Select the data to display</a:t>
            </a:r>
          </a:p>
          <a:p>
            <a:pPr lvl="1" eaLnBrk="1" hangingPunct="1"/>
            <a:r>
              <a:rPr lang="en-US" dirty="0" smtClean="0"/>
              <a:t>Click the INSERT tab</a:t>
            </a:r>
          </a:p>
          <a:p>
            <a:pPr lvl="1" eaLnBrk="1" hangingPunct="1"/>
            <a:r>
              <a:rPr lang="en-US" dirty="0" smtClean="0"/>
              <a:t>Click a button in the Charts group or the Dialog Box Launcher</a:t>
            </a:r>
          </a:p>
        </p:txBody>
      </p:sp>
      <p:sp>
        <p:nvSpPr>
          <p:cNvPr id="3072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307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28981AF-5DA5-45B4-8ED9-9DD74F3787CA}" type="slidenum">
              <a:rPr lang="en-US" smtClean="0">
                <a:cs typeface="Arial" charset="0"/>
              </a:rPr>
              <a:pPr/>
              <a:t>14</a:t>
            </a:fld>
            <a:endParaRPr lang="en-US" dirty="0" smtClean="0">
              <a:cs typeface="Arial" charset="0"/>
            </a:endParaRPr>
          </a:p>
        </p:txBody>
      </p:sp>
      <p:sp>
        <p:nvSpPr>
          <p:cNvPr id="30726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Charting in Excel (continued)</a:t>
            </a:r>
          </a:p>
        </p:txBody>
      </p:sp>
      <p:sp>
        <p:nvSpPr>
          <p:cNvPr id="3174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85DDE14-E770-445A-AD70-A9CADF37C89E}" type="slidenum">
              <a:rPr lang="en-US" smtClean="0">
                <a:cs typeface="Arial" charset="0"/>
              </a:rPr>
              <a:pPr/>
              <a:t>15</a:t>
            </a:fld>
            <a:endParaRPr lang="en-US" dirty="0" smtClean="0">
              <a:cs typeface="Arial" charset="0"/>
            </a:endParaRP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4-23 at 2.42.03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0300" y="1841057"/>
            <a:ext cx="6883400" cy="2782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Charting in Excel (continued)</a:t>
            </a:r>
          </a:p>
        </p:txBody>
      </p:sp>
      <p:sp>
        <p:nvSpPr>
          <p:cNvPr id="3174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85DDE14-E770-445A-AD70-A9CADF37C89E}" type="slidenum">
              <a:rPr lang="en-US" smtClean="0">
                <a:cs typeface="Arial" charset="0"/>
              </a:rPr>
              <a:pPr/>
              <a:t>16</a:t>
            </a:fld>
            <a:endParaRPr lang="en-US" dirty="0" smtClean="0">
              <a:cs typeface="Arial" charset="0"/>
            </a:endParaRP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8" name="Picture 7" descr="Screen shot 2013-04-23 at 2.42.56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0394" y="1657350"/>
            <a:ext cx="6663212" cy="354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Effective Charting in Excel (continued)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38400"/>
          </a:xfrm>
        </p:spPr>
        <p:txBody>
          <a:bodyPr>
            <a:normAutofit/>
          </a:bodyPr>
          <a:lstStyle/>
          <a:p>
            <a:r>
              <a:rPr lang="en-US" b="1" dirty="0" smtClean="0"/>
              <a:t>Line chart</a:t>
            </a:r>
            <a:r>
              <a:rPr lang="en-US" dirty="0" smtClean="0"/>
              <a:t>: displays trends over time or by category</a:t>
            </a:r>
          </a:p>
          <a:p>
            <a:r>
              <a:rPr lang="en-US" b="1" dirty="0" smtClean="0"/>
              <a:t>Column chart</a:t>
            </a:r>
            <a:r>
              <a:rPr lang="en-US" dirty="0" smtClean="0"/>
              <a:t>: compares values across categories in a vertical orientation</a:t>
            </a:r>
          </a:p>
          <a:p>
            <a:endParaRPr lang="en-US" dirty="0"/>
          </a:p>
        </p:txBody>
      </p:sp>
      <p:sp>
        <p:nvSpPr>
          <p:cNvPr id="3277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2039D4F-266A-4C9D-8C5B-B222EE6D86B1}" type="slidenum">
              <a:rPr lang="en-US" smtClean="0">
                <a:cs typeface="Arial" charset="0"/>
              </a:rPr>
              <a:pPr/>
              <a:t>17</a:t>
            </a:fld>
            <a:endParaRPr lang="en-US" dirty="0" smtClean="0">
              <a:cs typeface="Arial" charset="0"/>
            </a:endParaRPr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838200" y="2438400"/>
            <a:ext cx="7543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dirty="0"/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685800" y="2133600"/>
            <a:ext cx="777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30000"/>
              <a:buFontTx/>
              <a:buChar char="•"/>
            </a:pPr>
            <a:endParaRPr lang="en-US" b="1" dirty="0">
              <a:latin typeface="Arial" charset="0"/>
            </a:endParaRPr>
          </a:p>
        </p:txBody>
      </p:sp>
      <p:pic>
        <p:nvPicPr>
          <p:cNvPr id="9" name="Picture 8" descr="Screen shot 2013-04-23 at 2.43.39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0102" y="3843615"/>
            <a:ext cx="5989897" cy="25616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Effective Charting in Excel (continued)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Comparing line and X Y (Scatter) charts:</a:t>
            </a:r>
          </a:p>
          <a:p>
            <a:pPr lvl="1"/>
            <a:r>
              <a:rPr lang="en-US" b="1" dirty="0" smtClean="0"/>
              <a:t>X Y (Scatter) charts</a:t>
            </a:r>
            <a:r>
              <a:rPr lang="en-US" dirty="0" smtClean="0"/>
              <a:t> plot numeric values on both the x- and y-axes based on the value of the data</a:t>
            </a:r>
          </a:p>
          <a:p>
            <a:pPr lvl="1"/>
            <a:r>
              <a:rPr lang="en-US" dirty="0" smtClean="0"/>
              <a:t>Line charts plot numeric values on one axis and category labels equidistantly on the other axis</a:t>
            </a:r>
          </a:p>
          <a:p>
            <a:endParaRPr lang="en-US" dirty="0"/>
          </a:p>
        </p:txBody>
      </p:sp>
      <p:sp>
        <p:nvSpPr>
          <p:cNvPr id="3481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E33360E-EB73-46CB-AFF5-69D11F3100D2}" type="slidenum">
              <a:rPr lang="en-US" smtClean="0">
                <a:cs typeface="Arial" charset="0"/>
              </a:rPr>
              <a:pPr/>
              <a:t>18</a:t>
            </a:fld>
            <a:endParaRPr lang="en-US" dirty="0" smtClean="0">
              <a:cs typeface="Arial" charset="0"/>
            </a:endParaRPr>
          </a:p>
        </p:txBody>
      </p:sp>
      <p:sp>
        <p:nvSpPr>
          <p:cNvPr id="34821" name="Text Box 3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sp>
        <p:nvSpPr>
          <p:cNvPr id="34822" name="Text Box 4"/>
          <p:cNvSpPr txBox="1">
            <a:spLocks noChangeArrowheads="1"/>
          </p:cNvSpPr>
          <p:nvPr/>
        </p:nvSpPr>
        <p:spPr bwMode="auto">
          <a:xfrm>
            <a:off x="838200" y="2438400"/>
            <a:ext cx="7543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dirty="0"/>
          </a:p>
        </p:txBody>
      </p:sp>
      <p:sp>
        <p:nvSpPr>
          <p:cNvPr id="34823" name="Rectangle 5"/>
          <p:cNvSpPr>
            <a:spLocks noChangeArrowheads="1"/>
          </p:cNvSpPr>
          <p:nvPr/>
        </p:nvSpPr>
        <p:spPr bwMode="auto">
          <a:xfrm>
            <a:off x="685800" y="2133600"/>
            <a:ext cx="777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30000"/>
              <a:buFontTx/>
              <a:buChar char="•"/>
            </a:pPr>
            <a:endParaRPr lang="en-US" sz="2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Effective Charting in Excel (continued)</a:t>
            </a:r>
          </a:p>
        </p:txBody>
      </p:sp>
      <p:sp>
        <p:nvSpPr>
          <p:cNvPr id="3584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3584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1CC3D3B-674E-4C74-9D52-1BFE9D9E02D5}" type="slidenum">
              <a:rPr lang="en-US" smtClean="0">
                <a:cs typeface="Arial" charset="0"/>
              </a:rPr>
              <a:pPr/>
              <a:t>19</a:t>
            </a:fld>
            <a:endParaRPr lang="en-US" dirty="0" smtClean="0">
              <a:cs typeface="Arial" charset="0"/>
            </a:endParaRPr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4-23 at 2.44.16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200" y="1604846"/>
            <a:ext cx="6045200" cy="4273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Introduction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Creating effective charts that show quantitative information clearly, precisely, and efficiently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Basics of creating and modifying line and column charts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Influence of chart type on the viewer’s perception</a:t>
            </a:r>
          </a:p>
        </p:txBody>
      </p:sp>
      <p:sp>
        <p:nvSpPr>
          <p:cNvPr id="1945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26A2BA-D383-4891-9C88-DE40FE206E05}" type="slidenum">
              <a:rPr lang="en-US" smtClean="0">
                <a:cs typeface="Arial" charset="0"/>
              </a:rPr>
              <a:pPr/>
              <a:t>2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Charting in Excel (continued)</a:t>
            </a:r>
          </a:p>
        </p:txBody>
      </p:sp>
      <p:sp>
        <p:nvSpPr>
          <p:cNvPr id="3789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D661F1D-7AB4-445B-B78F-281CC4E8C185}" type="slidenum">
              <a:rPr lang="en-US" smtClean="0">
                <a:cs typeface="Arial" charset="0"/>
              </a:rPr>
              <a:pPr/>
              <a:t>20</a:t>
            </a:fld>
            <a:endParaRPr lang="en-US" dirty="0" smtClean="0">
              <a:cs typeface="Arial" charset="0"/>
            </a:endParaRPr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8" name="Picture 7" descr="Screen shot 2013-04-23 at 2.44.49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3000" y="1921197"/>
            <a:ext cx="6858000" cy="3015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Charting in Excel (continued)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Specifying chart layout options:</a:t>
            </a:r>
          </a:p>
          <a:p>
            <a:pPr lvl="1"/>
            <a:r>
              <a:rPr lang="en-US" dirty="0" smtClean="0"/>
              <a:t>Click the Chart Elements button</a:t>
            </a:r>
          </a:p>
        </p:txBody>
      </p:sp>
      <p:sp>
        <p:nvSpPr>
          <p:cNvPr id="3891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CB34D93-701B-49C4-9F15-4A9283C1BA5A}" type="slidenum">
              <a:rPr lang="en-US" smtClean="0">
                <a:cs typeface="Arial" charset="0"/>
              </a:rPr>
              <a:pPr/>
              <a:t>21</a:t>
            </a:fld>
            <a:endParaRPr lang="en-US" dirty="0" smtClean="0">
              <a:cs typeface="Arial" charset="0"/>
            </a:endParaRPr>
          </a:p>
        </p:txBody>
      </p:sp>
      <p:sp>
        <p:nvSpPr>
          <p:cNvPr id="38917" name="Text Box 3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sp>
        <p:nvSpPr>
          <p:cNvPr id="38918" name="Text Box 4"/>
          <p:cNvSpPr txBox="1">
            <a:spLocks noChangeArrowheads="1"/>
          </p:cNvSpPr>
          <p:nvPr/>
        </p:nvSpPr>
        <p:spPr bwMode="auto">
          <a:xfrm>
            <a:off x="838200" y="2438400"/>
            <a:ext cx="7543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dirty="0"/>
          </a:p>
        </p:txBody>
      </p:sp>
      <p:sp>
        <p:nvSpPr>
          <p:cNvPr id="457733" name="Rectangle 5"/>
          <p:cNvSpPr>
            <a:spLocks noChangeArrowheads="1"/>
          </p:cNvSpPr>
          <p:nvPr/>
        </p:nvSpPr>
        <p:spPr bwMode="auto">
          <a:xfrm>
            <a:off x="685800" y="2133600"/>
            <a:ext cx="777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30000"/>
              <a:buFontTx/>
              <a:buChar char="•"/>
              <a:defRPr/>
            </a:pPr>
            <a:endParaRPr lang="en-US" dirty="0" smtClean="0">
              <a:latin typeface="Arial" charset="0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30000"/>
              <a:defRPr/>
            </a:pPr>
            <a:endParaRPr lang="en-US" dirty="0">
              <a:latin typeface="Arial" charset="0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30000"/>
              <a:buFontTx/>
              <a:buChar char="•"/>
              <a:defRPr/>
            </a:pPr>
            <a:endParaRPr lang="en-US" dirty="0">
              <a:latin typeface="Arial" charset="0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30000"/>
              <a:defRPr/>
            </a:pPr>
            <a:endParaRPr lang="en-US" dirty="0">
              <a:latin typeface="Arial" charset="0"/>
              <a:cs typeface="+mn-cs"/>
            </a:endParaRPr>
          </a:p>
        </p:txBody>
      </p:sp>
      <p:pic>
        <p:nvPicPr>
          <p:cNvPr id="9" name="Picture 8" descr="Screen shot 2013-04-23 at 2.45.51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6700" y="2777526"/>
            <a:ext cx="5930900" cy="3447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Charting in Excel (continued)</a:t>
            </a:r>
          </a:p>
        </p:txBody>
      </p:sp>
      <p:sp>
        <p:nvSpPr>
          <p:cNvPr id="4096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40DD45A-2302-49A3-A3D5-A73F2A2703F2}" type="slidenum">
              <a:rPr lang="en-US" smtClean="0">
                <a:cs typeface="Arial" charset="0"/>
              </a:rPr>
              <a:pPr/>
              <a:t>22</a:t>
            </a:fld>
            <a:endParaRPr lang="en-US" dirty="0" smtClean="0">
              <a:cs typeface="Arial" charset="0"/>
            </a:endParaRPr>
          </a:p>
        </p:txBody>
      </p:sp>
      <p:sp>
        <p:nvSpPr>
          <p:cNvPr id="40965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4-23 at 2.46.17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1933" y="2057400"/>
            <a:ext cx="6820133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Effective Charting in Excel (continued)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Understanding area and pie charts:</a:t>
            </a:r>
          </a:p>
          <a:p>
            <a:pPr lvl="1"/>
            <a:r>
              <a:rPr lang="en-US" b="1" dirty="0" smtClean="0"/>
              <a:t>Area chart</a:t>
            </a:r>
            <a:r>
              <a:rPr lang="en-US" dirty="0" smtClean="0"/>
              <a:t>: combines the features of a line chart with a bar or column chart by filling in the area below the line, and displaying the trend values over time or categories</a:t>
            </a:r>
          </a:p>
          <a:p>
            <a:pPr lvl="1"/>
            <a:r>
              <a:rPr lang="en-US" b="1" dirty="0" smtClean="0"/>
              <a:t>Pie chart</a:t>
            </a:r>
            <a:r>
              <a:rPr lang="en-US" dirty="0" smtClean="0"/>
              <a:t>: displays the percentage contribution that each category makes to a whole or 100%</a:t>
            </a:r>
          </a:p>
          <a:p>
            <a:endParaRPr lang="en-US" dirty="0"/>
          </a:p>
        </p:txBody>
      </p:sp>
      <p:sp>
        <p:nvSpPr>
          <p:cNvPr id="4198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8E34694-A02F-43BB-BC26-FBF3E611EFD3}" type="slidenum">
              <a:rPr lang="en-US" smtClean="0">
                <a:cs typeface="Arial" charset="0"/>
              </a:rPr>
              <a:pPr/>
              <a:t>23</a:t>
            </a:fld>
            <a:endParaRPr lang="en-US" dirty="0" smtClean="0">
              <a:cs typeface="Arial" charset="0"/>
            </a:endParaRPr>
          </a:p>
        </p:txBody>
      </p:sp>
      <p:sp>
        <p:nvSpPr>
          <p:cNvPr id="41989" name="Text Box 3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sp>
        <p:nvSpPr>
          <p:cNvPr id="41990" name="Text Box 4"/>
          <p:cNvSpPr txBox="1">
            <a:spLocks noChangeArrowheads="1"/>
          </p:cNvSpPr>
          <p:nvPr/>
        </p:nvSpPr>
        <p:spPr bwMode="auto">
          <a:xfrm>
            <a:off x="838200" y="2438400"/>
            <a:ext cx="7543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dirty="0"/>
          </a:p>
        </p:txBody>
      </p:sp>
      <p:sp>
        <p:nvSpPr>
          <p:cNvPr id="41991" name="Rectangle 5"/>
          <p:cNvSpPr>
            <a:spLocks noChangeArrowheads="1"/>
          </p:cNvSpPr>
          <p:nvPr/>
        </p:nvSpPr>
        <p:spPr bwMode="auto">
          <a:xfrm>
            <a:off x="685800" y="2133600"/>
            <a:ext cx="777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30000"/>
              <a:buFontTx/>
              <a:buChar char="•"/>
            </a:pPr>
            <a:endParaRPr lang="en-US" dirty="0">
              <a:latin typeface="Arial" charset="0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30000"/>
            </a:pPr>
            <a:endParaRPr lang="en-US" dirty="0">
              <a:latin typeface="Arial" charset="0"/>
            </a:endParaRPr>
          </a:p>
        </p:txBody>
      </p:sp>
      <p:sp>
        <p:nvSpPr>
          <p:cNvPr id="41992" name="Rectangle 6"/>
          <p:cNvSpPr>
            <a:spLocks noChangeArrowheads="1"/>
          </p:cNvSpPr>
          <p:nvPr/>
        </p:nvSpPr>
        <p:spPr bwMode="auto">
          <a:xfrm>
            <a:off x="838200" y="2286000"/>
            <a:ext cx="777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30000"/>
            </a:pPr>
            <a:endParaRPr lang="en-US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Charting in Excel (continued)</a:t>
            </a:r>
          </a:p>
        </p:txBody>
      </p:sp>
      <p:sp>
        <p:nvSpPr>
          <p:cNvPr id="4301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430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638B167-5CE3-4985-A34C-074046E9EA9A}" type="slidenum">
              <a:rPr lang="en-US" smtClean="0">
                <a:cs typeface="Arial" charset="0"/>
              </a:rPr>
              <a:pPr/>
              <a:t>24</a:t>
            </a:fld>
            <a:endParaRPr lang="en-US" dirty="0" smtClean="0">
              <a:cs typeface="Arial" charset="0"/>
            </a:endParaRPr>
          </a:p>
        </p:txBody>
      </p:sp>
      <p:sp>
        <p:nvSpPr>
          <p:cNvPr id="43013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4-23 at 2.46.37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2050" y="1842879"/>
            <a:ext cx="6819900" cy="31722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Charting in Excel (continued)</a:t>
            </a:r>
          </a:p>
        </p:txBody>
      </p:sp>
      <p:sp>
        <p:nvSpPr>
          <p:cNvPr id="4505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243F2E-464A-47D3-AD29-5B22DED8D568}" type="slidenum">
              <a:rPr lang="en-US" smtClean="0">
                <a:cs typeface="Arial" charset="0"/>
              </a:rPr>
              <a:pPr/>
              <a:t>25</a:t>
            </a:fld>
            <a:endParaRPr lang="en-US" dirty="0" smtClean="0">
              <a:cs typeface="Arial" charset="0"/>
            </a:endParaRP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4-23 at 2.47.23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6650" y="2011766"/>
            <a:ext cx="6870700" cy="34440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Level 1 Summary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 smtClean="0"/>
              <a:t>Using charts to illustrate quantitative information adds visual analysis to problem solving</a:t>
            </a:r>
          </a:p>
          <a:p>
            <a:pPr eaLnBrk="1" hangingPunct="1"/>
            <a:r>
              <a:rPr lang="en-US" dirty="0" smtClean="0"/>
              <a:t>Tufte’s guiding principles on the creation of graphics</a:t>
            </a:r>
          </a:p>
          <a:p>
            <a:pPr eaLnBrk="1" hangingPunct="1"/>
            <a:r>
              <a:rPr lang="en-US" dirty="0" smtClean="0"/>
              <a:t>How the choice of chart type can influence the viewer’s perception of information presented</a:t>
            </a:r>
          </a:p>
          <a:p>
            <a:pPr eaLnBrk="1" hangingPunct="1"/>
            <a:r>
              <a:rPr lang="en-US" dirty="0" smtClean="0"/>
              <a:t>Differences between main chart types</a:t>
            </a:r>
          </a:p>
          <a:p>
            <a:pPr eaLnBrk="1" hangingPunct="1"/>
            <a:r>
              <a:rPr lang="en-US" dirty="0" smtClean="0"/>
              <a:t>Different interpretation of data can result from using a different chart type</a:t>
            </a:r>
          </a:p>
        </p:txBody>
      </p:sp>
      <p:sp>
        <p:nvSpPr>
          <p:cNvPr id="481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481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CBFCE6C-1D87-49E7-BC45-7712518F89C9}" type="slidenum">
              <a:rPr lang="en-US" smtClean="0">
                <a:cs typeface="Arial" charset="0"/>
              </a:rPr>
              <a:pPr/>
              <a:t>26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Level 2 Objectives:</a:t>
            </a:r>
            <a:br>
              <a:rPr lang="en-US" dirty="0" smtClean="0"/>
            </a:br>
            <a:r>
              <a:rPr lang="en-US" dirty="0" smtClean="0"/>
              <a:t>Evaluating Chart Sub-Types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 smtClean="0"/>
              <a:t>Examine the effectiveness of different chart sub-types</a:t>
            </a:r>
          </a:p>
          <a:p>
            <a:pPr eaLnBrk="1" hangingPunct="1"/>
            <a:r>
              <a:rPr lang="en-US" dirty="0" smtClean="0"/>
              <a:t>Evaluate the stacked and 100% stacked </a:t>
            </a:r>
            <a:br>
              <a:rPr lang="en-US" dirty="0" smtClean="0"/>
            </a:br>
            <a:r>
              <a:rPr lang="en-US" dirty="0" smtClean="0"/>
              <a:t>sub-types</a:t>
            </a:r>
          </a:p>
          <a:p>
            <a:pPr eaLnBrk="1" hangingPunct="1"/>
            <a:r>
              <a:rPr lang="en-US" dirty="0" smtClean="0"/>
              <a:t>Explore the Pie of Pie and Bar of Pie sub-types</a:t>
            </a:r>
          </a:p>
          <a:p>
            <a:pPr eaLnBrk="1" hangingPunct="1"/>
            <a:r>
              <a:rPr lang="en-US" dirty="0" smtClean="0"/>
              <a:t>Create various stock charts to display financial data</a:t>
            </a:r>
          </a:p>
          <a:p>
            <a:pPr eaLnBrk="1" hangingPunct="1"/>
            <a:r>
              <a:rPr lang="en-US" dirty="0" smtClean="0"/>
              <a:t>Clarify data with trendlines and moving averages</a:t>
            </a:r>
          </a:p>
        </p:txBody>
      </p:sp>
      <p:sp>
        <p:nvSpPr>
          <p:cNvPr id="4915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491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365C30-47FA-4C14-B645-84A2D193280F}" type="slidenum">
              <a:rPr lang="en-US" smtClean="0">
                <a:cs typeface="Arial" charset="0"/>
              </a:rPr>
              <a:pPr/>
              <a:t>27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Examining Sub-Types</a:t>
            </a:r>
            <a:br>
              <a:rPr lang="en-US" dirty="0" smtClean="0"/>
            </a:br>
            <a:r>
              <a:rPr lang="en-US" dirty="0" smtClean="0"/>
              <a:t>for Various Chart Types</a:t>
            </a:r>
          </a:p>
        </p:txBody>
      </p:sp>
      <p:graphicFrame>
        <p:nvGraphicFramePr>
          <p:cNvPr id="290853" name="Group 37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005263"/>
        </p:xfrm>
        <a:graphic>
          <a:graphicData uri="http://schemas.openxmlformats.org/drawingml/2006/table">
            <a:tbl>
              <a:tblPr/>
              <a:tblGrid>
                <a:gridCol w="2581835"/>
                <a:gridCol w="5647765"/>
              </a:tblGrid>
              <a:tr h="1185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Stacked charts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0" lvl="0" indent="-231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Illustrate cumulative effects of data in categories</a:t>
                      </a:r>
                    </a:p>
                    <a:p>
                      <a:pPr marL="231775" marR="0" lvl="0" indent="-231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Available for line, bar, column, and area charts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19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Summing to 100% (100% stacked </a:t>
                      </a:r>
                      <a:b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sub-type)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0" lvl="0" indent="-231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Illustrate cumulative (rather than individual) contribution for each category as a percentage</a:t>
                      </a:r>
                    </a:p>
                    <a:p>
                      <a:pPr marL="231775" marR="0" lvl="0" indent="-231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Available for line, bar, column, and area charts</a:t>
                      </a:r>
                    </a:p>
                    <a:p>
                      <a:pPr marL="231775" marR="0" lvl="0" indent="-231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Combine features of a pie chart with features of line, column, or area charts</a:t>
                      </a:r>
                    </a:p>
                    <a:p>
                      <a:pPr marL="231775" marR="0" lvl="0" indent="-231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Similar to a pie chart except pieces are in a column instead of a circle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20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512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DAB31D-5261-4E3B-933A-C7CC72C0BDD1}" type="slidenum">
              <a:rPr lang="en-US" smtClean="0">
                <a:cs typeface="Arial" charset="0"/>
              </a:rPr>
              <a:pPr/>
              <a:t>28</a:t>
            </a:fld>
            <a:endParaRPr lang="en-US" dirty="0" smtClean="0">
              <a:cs typeface="Arial" charset="0"/>
            </a:endParaRP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981200"/>
            <a:ext cx="7772400" cy="4114800"/>
          </a:xfrm>
        </p:spPr>
        <p:txBody>
          <a:bodyPr/>
          <a:lstStyle/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51206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Examining Sub-Types</a:t>
            </a:r>
            <a:br>
              <a:rPr lang="en-US" dirty="0" smtClean="0"/>
            </a:br>
            <a:r>
              <a:rPr lang="en-US" dirty="0" smtClean="0"/>
              <a:t>for Various Chart Types (continued)</a:t>
            </a:r>
          </a:p>
        </p:txBody>
      </p:sp>
      <p:sp>
        <p:nvSpPr>
          <p:cNvPr id="5222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64F6477-7BE2-44F7-B034-C5425332D2A8}" type="slidenum">
              <a:rPr lang="en-US" smtClean="0">
                <a:cs typeface="Arial" charset="0"/>
              </a:rPr>
              <a:pPr/>
              <a:t>29</a:t>
            </a:fld>
            <a:endParaRPr lang="en-US" dirty="0" smtClean="0">
              <a:cs typeface="Arial" charset="0"/>
            </a:endParaRPr>
          </a:p>
        </p:txBody>
      </p:sp>
      <p:sp>
        <p:nvSpPr>
          <p:cNvPr id="52229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4-23 at 2.49.02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8800" y="1844305"/>
            <a:ext cx="5516378" cy="42107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Introduction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How charts can be used in specific situations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Building a management dashboard by combining different chart types within the same chart</a:t>
            </a:r>
          </a:p>
          <a:p>
            <a:pPr>
              <a:lnSpc>
                <a:spcPct val="90000"/>
              </a:lnSpc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To go to Level 1, </a:t>
            </a:r>
            <a:r>
              <a:rPr lang="en-US" dirty="0" smtClean="0">
                <a:hlinkClick r:id="rId2" action="ppaction://hlinksldjump"/>
              </a:rPr>
              <a:t>click here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To go to Level 2, </a:t>
            </a:r>
            <a:r>
              <a:rPr lang="en-US" dirty="0" smtClean="0">
                <a:hlinkClick r:id="rId3" action="ppaction://hlinksldjump"/>
              </a:rPr>
              <a:t>click here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To go to Level 3, </a:t>
            </a:r>
            <a:r>
              <a:rPr lang="en-US" dirty="0" smtClean="0">
                <a:hlinkClick r:id="rId4" action="ppaction://hlinksldjump"/>
              </a:rPr>
              <a:t>click here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Examining Sub-Types</a:t>
            </a:r>
            <a:br>
              <a:rPr lang="en-US" dirty="0" smtClean="0"/>
            </a:br>
            <a:r>
              <a:rPr lang="en-US" dirty="0" smtClean="0"/>
              <a:t>for Various Chart Types (continued)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Summing to 100%: alternatives to pie charts</a:t>
            </a:r>
          </a:p>
          <a:p>
            <a:pPr lvl="1"/>
            <a:r>
              <a:rPr lang="en-US" dirty="0" smtClean="0"/>
              <a:t>Showing the cumulative contribution for each category as a percentage can reduce confusion over whether the line on the chart represents the individual or cumulative contribution to the whole</a:t>
            </a:r>
          </a:p>
        </p:txBody>
      </p:sp>
      <p:sp>
        <p:nvSpPr>
          <p:cNvPr id="542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542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250DD08-675C-44C4-9C97-58C869A8CA55}" type="slidenum">
              <a:rPr lang="en-US" smtClean="0">
                <a:cs typeface="Arial" charset="0"/>
              </a:rPr>
              <a:pPr/>
              <a:t>30</a:t>
            </a:fld>
            <a:endParaRPr lang="en-US" dirty="0" smtClean="0">
              <a:cs typeface="Arial" charset="0"/>
            </a:endParaRPr>
          </a:p>
        </p:txBody>
      </p:sp>
      <p:sp>
        <p:nvSpPr>
          <p:cNvPr id="5427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Examining Sub-Types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for Various Chart Types (continued)</a:t>
            </a:r>
            <a:endParaRPr lang="en-US" sz="2800" dirty="0" smtClean="0"/>
          </a:p>
        </p:txBody>
      </p:sp>
      <p:sp>
        <p:nvSpPr>
          <p:cNvPr id="5529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5529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FEDF8C-8096-4B2A-BE82-9561D0D8BF67}" type="slidenum">
              <a:rPr lang="en-US" smtClean="0">
                <a:cs typeface="Arial" charset="0"/>
              </a:rPr>
              <a:pPr/>
              <a:t>31</a:t>
            </a:fld>
            <a:endParaRPr lang="en-US" dirty="0" smtClean="0">
              <a:cs typeface="Arial" charset="0"/>
            </a:endParaRPr>
          </a:p>
        </p:txBody>
      </p:sp>
      <p:sp>
        <p:nvSpPr>
          <p:cNvPr id="55301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8" name="Picture 7" descr="Screen shot 2013-04-23 at 2.49.41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3000" y="1939892"/>
            <a:ext cx="6858000" cy="3321116"/>
          </a:xfrm>
          <a:prstGeom prst="rect">
            <a:avLst/>
          </a:prstGeom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914400" y="5334000"/>
            <a:ext cx="784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smtClean="0">
                <a:latin typeface="Arial" charset="0"/>
              </a:rPr>
              <a:t>An excessive number of pie slices makes the chart cluttered and confusing.</a:t>
            </a:r>
            <a:endParaRPr lang="en-US" sz="18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Examining Sub-Types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for Various Chart Types (continued)</a:t>
            </a:r>
            <a:endParaRPr lang="en-US" dirty="0" smtClean="0"/>
          </a:p>
        </p:txBody>
      </p:sp>
      <p:sp>
        <p:nvSpPr>
          <p:cNvPr id="5632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Pie of Pie and Bar of Pie chart sub-types</a:t>
            </a:r>
          </a:p>
          <a:p>
            <a:pPr lvl="1"/>
            <a:r>
              <a:rPr lang="en-US" dirty="0" smtClean="0"/>
              <a:t>Decrease the number of pie segments to improve the visual display of data</a:t>
            </a:r>
          </a:p>
          <a:p>
            <a:pPr lvl="1"/>
            <a:r>
              <a:rPr lang="en-US" dirty="0" smtClean="0"/>
              <a:t>Use the Format Data Series task pane to select options for splitting: data series</a:t>
            </a:r>
          </a:p>
          <a:p>
            <a:pPr lvl="2"/>
            <a:r>
              <a:rPr lang="en-US" dirty="0" smtClean="0"/>
              <a:t>Position</a:t>
            </a:r>
          </a:p>
          <a:p>
            <a:pPr lvl="2"/>
            <a:r>
              <a:rPr lang="en-US" dirty="0" smtClean="0"/>
              <a:t>Value</a:t>
            </a:r>
          </a:p>
          <a:p>
            <a:pPr lvl="2"/>
            <a:r>
              <a:rPr lang="en-US" dirty="0" smtClean="0"/>
              <a:t>Percent Value</a:t>
            </a:r>
          </a:p>
          <a:p>
            <a:pPr lvl="2"/>
            <a:r>
              <a:rPr lang="en-US" dirty="0" smtClean="0"/>
              <a:t>Custom</a:t>
            </a:r>
          </a:p>
        </p:txBody>
      </p:sp>
      <p:sp>
        <p:nvSpPr>
          <p:cNvPr id="5632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563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316A5F4-DA4C-4EBF-BA49-DB01E5EE9FB7}" type="slidenum">
              <a:rPr lang="en-US" smtClean="0">
                <a:cs typeface="Arial" charset="0"/>
              </a:rPr>
              <a:pPr/>
              <a:t>32</a:t>
            </a:fld>
            <a:endParaRPr lang="en-US" dirty="0" smtClean="0">
              <a:cs typeface="Arial" charset="0"/>
            </a:endParaRPr>
          </a:p>
        </p:txBody>
      </p:sp>
      <p:sp>
        <p:nvSpPr>
          <p:cNvPr id="56326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4-23 at 2.50.07 PM.png"/>
          <p:cNvPicPr>
            <a:picLocks noChangeAspect="1"/>
          </p:cNvPicPr>
          <p:nvPr/>
        </p:nvPicPr>
        <p:blipFill>
          <a:blip r:embed="rId4" cstate="print"/>
          <a:srcRect r="17505"/>
          <a:stretch>
            <a:fillRect/>
          </a:stretch>
        </p:blipFill>
        <p:spPr>
          <a:xfrm>
            <a:off x="4572000" y="3994768"/>
            <a:ext cx="4267200" cy="2406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Examining Sub-Types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for Various Chart Types (continued)</a:t>
            </a:r>
            <a:endParaRPr lang="en-US" dirty="0" smtClean="0"/>
          </a:p>
        </p:txBody>
      </p:sp>
      <p:sp>
        <p:nvSpPr>
          <p:cNvPr id="604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Doughnut charts</a:t>
            </a:r>
          </a:p>
          <a:p>
            <a:pPr lvl="1"/>
            <a:r>
              <a:rPr lang="en-US" dirty="0" smtClean="0"/>
              <a:t>Show individual percentages contained in a pie chart for more than one series</a:t>
            </a:r>
          </a:p>
        </p:txBody>
      </p:sp>
      <p:sp>
        <p:nvSpPr>
          <p:cNvPr id="6041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604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020765E-CDA1-488C-A6BB-4D9D1614B438}" type="slidenum">
              <a:rPr lang="en-US" smtClean="0">
                <a:cs typeface="Arial" charset="0"/>
              </a:rPr>
              <a:pPr/>
              <a:t>33</a:t>
            </a:fld>
            <a:endParaRPr lang="en-US" dirty="0" smtClean="0">
              <a:cs typeface="Arial" charset="0"/>
            </a:endParaRPr>
          </a:p>
        </p:txBody>
      </p:sp>
      <p:sp>
        <p:nvSpPr>
          <p:cNvPr id="60422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4-23 at 2.51.02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5050" y="3236485"/>
            <a:ext cx="7073900" cy="3166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Examining Sub-Types</a:t>
            </a:r>
            <a:br>
              <a:rPr lang="en-US" dirty="0" smtClean="0"/>
            </a:br>
            <a:r>
              <a:rPr lang="en-US" dirty="0" smtClean="0"/>
              <a:t>for Various Chart Types (continued)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Monitoring a business with stock charts</a:t>
            </a:r>
          </a:p>
          <a:p>
            <a:pPr lvl="1"/>
            <a:r>
              <a:rPr lang="en-US" dirty="0" smtClean="0"/>
              <a:t>Excel stock reporting charts are somewhat based on the candlestick plot format</a:t>
            </a:r>
          </a:p>
          <a:p>
            <a:pPr lvl="1"/>
            <a:r>
              <a:rPr lang="en-US" dirty="0" smtClean="0"/>
              <a:t>Stock chart sub-types:</a:t>
            </a:r>
          </a:p>
          <a:p>
            <a:pPr lvl="2"/>
            <a:r>
              <a:rPr lang="en-US" dirty="0" smtClean="0"/>
              <a:t>High-Low-Close</a:t>
            </a:r>
          </a:p>
          <a:p>
            <a:pPr lvl="2"/>
            <a:r>
              <a:rPr lang="en-US" dirty="0" smtClean="0"/>
              <a:t>Open-High-Low-Close</a:t>
            </a:r>
          </a:p>
          <a:p>
            <a:pPr lvl="2"/>
            <a:r>
              <a:rPr lang="en-US" dirty="0" smtClean="0"/>
              <a:t>Volume-High-Low-Close</a:t>
            </a:r>
          </a:p>
          <a:p>
            <a:pPr lvl="2"/>
            <a:r>
              <a:rPr lang="en-US" dirty="0" smtClean="0"/>
              <a:t>Volume-Open-High-Low-Close</a:t>
            </a:r>
          </a:p>
        </p:txBody>
      </p:sp>
      <p:sp>
        <p:nvSpPr>
          <p:cNvPr id="624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624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EA39733-3679-44F9-AF97-F18C69BDA340}" type="slidenum">
              <a:rPr lang="en-US" smtClean="0">
                <a:cs typeface="Arial" charset="0"/>
              </a:rPr>
              <a:pPr/>
              <a:t>34</a:t>
            </a:fld>
            <a:endParaRPr lang="en-US" dirty="0" smtClean="0">
              <a:cs typeface="Arial" charset="0"/>
            </a:endParaRPr>
          </a:p>
        </p:txBody>
      </p:sp>
      <p:sp>
        <p:nvSpPr>
          <p:cNvPr id="62470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Examining Sub-Types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for Various Chart Types (continued)</a:t>
            </a:r>
            <a:endParaRPr lang="en-US" dirty="0" smtClean="0"/>
          </a:p>
        </p:txBody>
      </p:sp>
      <p:sp>
        <p:nvSpPr>
          <p:cNvPr id="6349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6349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184E9E6-A6D9-44A0-BFC3-041B2D824AE3}" type="slidenum">
              <a:rPr lang="en-US" smtClean="0">
                <a:cs typeface="Arial" charset="0"/>
              </a:rPr>
              <a:pPr/>
              <a:t>35</a:t>
            </a:fld>
            <a:endParaRPr lang="en-US" dirty="0" smtClean="0">
              <a:cs typeface="Arial" charset="0"/>
            </a:endParaRPr>
          </a:p>
        </p:txBody>
      </p:sp>
      <p:sp>
        <p:nvSpPr>
          <p:cNvPr id="63493" name="Text Box 6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4-23 at 2.51.27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9350" y="1626705"/>
            <a:ext cx="6845300" cy="4315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Examining Sub-Types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for Various Chart Types (continued)</a:t>
            </a:r>
            <a:endParaRPr lang="en-US" dirty="0" smtClean="0"/>
          </a:p>
        </p:txBody>
      </p:sp>
      <p:sp>
        <p:nvSpPr>
          <p:cNvPr id="6451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6451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14F015-B5E3-40FA-AEAA-C97563837631}" type="slidenum">
              <a:rPr lang="en-US" smtClean="0">
                <a:cs typeface="Arial" charset="0"/>
              </a:rPr>
              <a:pPr/>
              <a:t>36</a:t>
            </a:fld>
            <a:endParaRPr lang="en-US" dirty="0" smtClean="0">
              <a:cs typeface="Arial" charset="0"/>
            </a:endParaRPr>
          </a:p>
        </p:txBody>
      </p:sp>
      <p:sp>
        <p:nvSpPr>
          <p:cNvPr id="64517" name="Text Box 6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4-23 at 2.51.51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0150" y="1735782"/>
            <a:ext cx="6743700" cy="3945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Examining Sub-Types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for Various Chart Types (continued)</a:t>
            </a:r>
            <a:endParaRPr lang="en-US" dirty="0" smtClean="0"/>
          </a:p>
        </p:txBody>
      </p:sp>
      <p:pic>
        <p:nvPicPr>
          <p:cNvPr id="7" name="Content Placeholder 6" descr="Screen shot 2013-04-23 at 3.33.00 PM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981200" y="2181543"/>
            <a:ext cx="5479946" cy="4066857"/>
          </a:xfrm>
        </p:spPr>
      </p:pic>
      <p:sp>
        <p:nvSpPr>
          <p:cNvPr id="675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675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D74AF37-F23F-4B11-9364-4A4F59CFA994}" type="slidenum">
              <a:rPr lang="en-US" smtClean="0">
                <a:cs typeface="Arial" charset="0"/>
              </a:rPr>
              <a:pPr/>
              <a:t>37</a:t>
            </a:fld>
            <a:endParaRPr lang="en-US" dirty="0" smtClean="0">
              <a:cs typeface="Arial" charset="0"/>
            </a:endParaRPr>
          </a:p>
        </p:txBody>
      </p:sp>
      <p:sp>
        <p:nvSpPr>
          <p:cNvPr id="67590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4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096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  <a:latin typeface="Calibri"/>
                <a:ea typeface="+mj-ea"/>
                <a:cs typeface="+mj-cs"/>
              </a:rPr>
              <a:t>Using a combo chart</a:t>
            </a:r>
            <a:endParaRPr kumimoji="0" lang="en-US" sz="3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Examining Sub-Types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for Various Chart Types (continued)</a:t>
            </a:r>
            <a:endParaRPr lang="en-US" dirty="0" smtClean="0"/>
          </a:p>
        </p:txBody>
      </p:sp>
      <p:sp>
        <p:nvSpPr>
          <p:cNvPr id="6758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Trendlines</a:t>
            </a:r>
          </a:p>
          <a:p>
            <a:pPr lvl="1" eaLnBrk="1" hangingPunct="1"/>
            <a:r>
              <a:rPr lang="en-US" dirty="0" smtClean="0"/>
              <a:t>Graphically illustrate trends in data using a statistical technique known as regression</a:t>
            </a:r>
          </a:p>
          <a:p>
            <a:pPr eaLnBrk="1" hangingPunct="1"/>
            <a:r>
              <a:rPr lang="en-US" b="1" dirty="0" smtClean="0"/>
              <a:t>Moving average trend line</a:t>
            </a:r>
          </a:p>
          <a:p>
            <a:pPr lvl="1" eaLnBrk="1" hangingPunct="1"/>
            <a:r>
              <a:rPr lang="en-US" dirty="0" smtClean="0"/>
              <a:t>Used to smooth out the data, making it easier to spot trends</a:t>
            </a:r>
          </a:p>
        </p:txBody>
      </p:sp>
      <p:sp>
        <p:nvSpPr>
          <p:cNvPr id="675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675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D74AF37-F23F-4B11-9364-4A4F59CFA994}" type="slidenum">
              <a:rPr lang="en-US" smtClean="0">
                <a:cs typeface="Arial" charset="0"/>
              </a:rPr>
              <a:pPr/>
              <a:t>38</a:t>
            </a:fld>
            <a:endParaRPr lang="en-US" dirty="0" smtClean="0">
              <a:cs typeface="Arial" charset="0"/>
            </a:endParaRPr>
          </a:p>
        </p:txBody>
      </p:sp>
      <p:sp>
        <p:nvSpPr>
          <p:cNvPr id="67590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Examining Sub-Types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for Various Chart Types (continued)</a:t>
            </a:r>
            <a:endParaRPr lang="en-US" dirty="0" smtClean="0"/>
          </a:p>
        </p:txBody>
      </p:sp>
      <p:sp>
        <p:nvSpPr>
          <p:cNvPr id="6861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686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6A877FF-D399-4D93-9D88-5A1FF6C709F1}" type="slidenum">
              <a:rPr lang="en-US" smtClean="0">
                <a:cs typeface="Arial" charset="0"/>
              </a:rPr>
              <a:pPr/>
              <a:t>39</a:t>
            </a:fld>
            <a:endParaRPr lang="en-US" dirty="0" smtClean="0">
              <a:cs typeface="Arial" charset="0"/>
            </a:endParaRPr>
          </a:p>
        </p:txBody>
      </p:sp>
      <p:sp>
        <p:nvSpPr>
          <p:cNvPr id="68613" name="Text Box 6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4-23 at 3.33.40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8800" y="2341769"/>
            <a:ext cx="5562600" cy="3942527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6096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  <a:latin typeface="Calibri"/>
                <a:ea typeface="+mj-ea"/>
                <a:cs typeface="+mj-cs"/>
              </a:rPr>
              <a:t>Adding trendlines and moving averages</a:t>
            </a:r>
            <a:endParaRPr kumimoji="0" lang="en-US" sz="3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Chart Types Covered in This Chapter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Area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Bubble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Column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Combo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Doughnut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Line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Pie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Radar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Stock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X Y (Scatter)</a:t>
            </a:r>
            <a:endParaRPr lang="en-US" dirty="0" smtClean="0">
              <a:solidFill>
                <a:srgbClr val="005C5A"/>
              </a:solidFill>
            </a:endParaRPr>
          </a:p>
        </p:txBody>
      </p:sp>
      <p:sp>
        <p:nvSpPr>
          <p:cNvPr id="215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80E1E3-C479-4837-B311-990BC0A4045B}" type="slidenum">
              <a:rPr lang="en-US" smtClean="0">
                <a:cs typeface="Arial" charset="0"/>
              </a:rPr>
              <a:pPr/>
              <a:t>4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Level 2 Summary</a:t>
            </a:r>
          </a:p>
        </p:txBody>
      </p:sp>
      <p:sp>
        <p:nvSpPr>
          <p:cNvPr id="6963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Chart sub-types for line, column, and area charts (stacked and 100% stacked)</a:t>
            </a:r>
          </a:p>
          <a:p>
            <a:pPr eaLnBrk="1" hangingPunct="1"/>
            <a:r>
              <a:rPr lang="en-US" dirty="0" smtClean="0"/>
              <a:t>Pie of Pie and Bar of Pie chart sub-types</a:t>
            </a:r>
          </a:p>
          <a:p>
            <a:pPr eaLnBrk="1" hangingPunct="1"/>
            <a:r>
              <a:rPr lang="en-US" dirty="0" smtClean="0"/>
              <a:t>Sub-types of stock charts</a:t>
            </a:r>
          </a:p>
          <a:p>
            <a:pPr eaLnBrk="1" hangingPunct="1"/>
            <a:r>
              <a:rPr lang="en-US" dirty="0" smtClean="0"/>
              <a:t>Clarifying data in stock charts using trendlines and moving averages</a:t>
            </a:r>
          </a:p>
        </p:txBody>
      </p:sp>
      <p:sp>
        <p:nvSpPr>
          <p:cNvPr id="696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696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292BE3C-6BB7-4187-8A28-C1A3710FF034}" type="slidenum">
              <a:rPr lang="en-US" smtClean="0">
                <a:cs typeface="Arial" charset="0"/>
              </a:rPr>
              <a:pPr/>
              <a:t>40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Level 3 Objectives:</a:t>
            </a:r>
            <a:br>
              <a:rPr lang="en-US" dirty="0" smtClean="0"/>
            </a:br>
            <a:r>
              <a:rPr lang="en-US" dirty="0" smtClean="0"/>
              <a:t>Exploring More Advanced Chart Types</a:t>
            </a:r>
          </a:p>
        </p:txBody>
      </p:sp>
      <p:sp>
        <p:nvSpPr>
          <p:cNvPr id="706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Understand and evaluate radar, bubble, and dashboard charts</a:t>
            </a:r>
          </a:p>
          <a:p>
            <a:pPr eaLnBrk="1" hangingPunct="1"/>
            <a:r>
              <a:rPr lang="en-US" dirty="0" smtClean="0"/>
              <a:t>Compare a bubble chart with a 3-D column chart</a:t>
            </a:r>
          </a:p>
          <a:p>
            <a:pPr eaLnBrk="1" hangingPunct="1"/>
            <a:r>
              <a:rPr lang="en-US" dirty="0" smtClean="0"/>
              <a:t>Explore and customize a dashboard chart</a:t>
            </a:r>
          </a:p>
          <a:p>
            <a:pPr eaLnBrk="1" hangingPunct="1"/>
            <a:r>
              <a:rPr lang="en-US" dirty="0" smtClean="0"/>
              <a:t>Create and customize a doughnut chart</a:t>
            </a:r>
          </a:p>
        </p:txBody>
      </p:sp>
      <p:sp>
        <p:nvSpPr>
          <p:cNvPr id="7065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706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13A440E-F4B3-4D8F-A15B-76C91AAF5694}" type="slidenum">
              <a:rPr lang="en-US" smtClean="0">
                <a:cs typeface="Arial" charset="0"/>
              </a:rPr>
              <a:pPr/>
              <a:t>41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Evaluating the Effectiveness of Radar, Bubble, and Dashboard Charts</a:t>
            </a:r>
          </a:p>
        </p:txBody>
      </p:sp>
      <p:graphicFrame>
        <p:nvGraphicFramePr>
          <p:cNvPr id="296987" name="Group 27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114800"/>
        </p:xfrm>
        <a:graphic>
          <a:graphicData uri="http://schemas.openxmlformats.org/drawingml/2006/table">
            <a:tbl>
              <a:tblPr/>
              <a:tblGrid>
                <a:gridCol w="3065929"/>
                <a:gridCol w="5163671"/>
              </a:tblGrid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Radar charts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endParaRPr kumimoji="0" lang="en-US" sz="24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Powerful method of displaying and comparing data across categories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Bubble charts 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Allow three-dimensional data to be plotted in 2-D on two axes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Dashboard charts 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Feature a set of charts that summarize several sets of data graphically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27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727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E2CFB0-1DB3-4FB8-B364-B8C95A4880DE}" type="slidenum">
              <a:rPr lang="en-US" smtClean="0">
                <a:cs typeface="Arial" charset="0"/>
              </a:rPr>
              <a:pPr/>
              <a:t>42</a:t>
            </a:fld>
            <a:endParaRPr lang="en-US" dirty="0" smtClean="0">
              <a:cs typeface="Arial" charset="0"/>
            </a:endParaRPr>
          </a:p>
        </p:txBody>
      </p:sp>
      <p:sp>
        <p:nvSpPr>
          <p:cNvPr id="72709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Evaluating the Effectiveness of Radar, Bubble, and Dashboard Charts (continued)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Understanding radar charts</a:t>
            </a:r>
          </a:p>
        </p:txBody>
      </p:sp>
      <p:sp>
        <p:nvSpPr>
          <p:cNvPr id="7373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7373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D3C2CE8-98A9-43C6-A39A-207BE7B19BBB}" type="slidenum">
              <a:rPr lang="en-US" smtClean="0">
                <a:cs typeface="Arial" charset="0"/>
              </a:rPr>
              <a:pPr/>
              <a:t>43</a:t>
            </a:fld>
            <a:endParaRPr lang="en-US" dirty="0" smtClean="0">
              <a:cs typeface="Arial" charset="0"/>
            </a:endParaRP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8" name="Picture 7" descr="Screen shot 2013-04-23 at 3.34.54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2600" y="2223749"/>
            <a:ext cx="5562600" cy="3551690"/>
          </a:xfrm>
          <a:prstGeom prst="rect">
            <a:avLst/>
          </a:prstGeom>
        </p:spPr>
      </p:pic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685800" y="5781948"/>
            <a:ext cx="784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The straight lines that radiate out from the center represent categories.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Evaluating the Effectiveness of Radar, Bubble, and Dashboard Charts (continued)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3-D data in two axes: bubble charts versus 3-D column charts</a:t>
            </a:r>
          </a:p>
        </p:txBody>
      </p:sp>
      <p:sp>
        <p:nvSpPr>
          <p:cNvPr id="7475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7475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DE5C36-9D9E-445A-9527-19561225FB2F}" type="slidenum">
              <a:rPr lang="en-US" smtClean="0">
                <a:cs typeface="Arial" charset="0"/>
              </a:rPr>
              <a:pPr/>
              <a:t>44</a:t>
            </a:fld>
            <a:endParaRPr lang="en-US" dirty="0" smtClean="0">
              <a:cs typeface="Arial" charset="0"/>
            </a:endParaRPr>
          </a:p>
        </p:txBody>
      </p:sp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4-23 at 3.35.40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85068" y="2667000"/>
            <a:ext cx="5152422" cy="3788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Evaluating the Effectiveness of Radar, Bubble, and Dashboard Charts (continued)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bubble chart</a:t>
            </a:r>
          </a:p>
        </p:txBody>
      </p:sp>
      <p:sp>
        <p:nvSpPr>
          <p:cNvPr id="7577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7577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97B54B2-E6E0-44D9-9F36-8CDFC3628920}" type="slidenum">
              <a:rPr lang="en-US" smtClean="0">
                <a:cs typeface="Arial" charset="0"/>
              </a:rPr>
              <a:pPr/>
              <a:t>45</a:t>
            </a:fld>
            <a:endParaRPr lang="en-US" dirty="0" smtClean="0">
              <a:cs typeface="Arial" charset="0"/>
            </a:endParaRPr>
          </a:p>
        </p:txBody>
      </p:sp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sp>
        <p:nvSpPr>
          <p:cNvPr id="75782" name="Text Box 7"/>
          <p:cNvSpPr txBox="1">
            <a:spLocks noChangeArrowheads="1"/>
          </p:cNvSpPr>
          <p:nvPr/>
        </p:nvSpPr>
        <p:spPr bwMode="auto">
          <a:xfrm>
            <a:off x="304800" y="5530850"/>
            <a:ext cx="86709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>
                <a:latin typeface="Arial" charset="0"/>
              </a:rPr>
              <a:t>The market share of each shoe style is represented by the size of the bubbles.</a:t>
            </a:r>
          </a:p>
        </p:txBody>
      </p:sp>
      <p:pic>
        <p:nvPicPr>
          <p:cNvPr id="8" name="Picture 7" descr="Screen shot 2013-04-23 at 3.36.05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4900" y="2398416"/>
            <a:ext cx="6934200" cy="2810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Evaluating the Effectiveness of Radar, Bubble, and Dashboard Charts (continued)</a:t>
            </a:r>
          </a:p>
        </p:txBody>
      </p:sp>
      <p:sp>
        <p:nvSpPr>
          <p:cNvPr id="788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Creating a management dashboard:</a:t>
            </a:r>
          </a:p>
          <a:p>
            <a:pPr lvl="1"/>
            <a:r>
              <a:rPr lang="en-US" dirty="0" smtClean="0"/>
              <a:t>Build a dashboard chart</a:t>
            </a:r>
          </a:p>
          <a:p>
            <a:pPr lvl="1"/>
            <a:r>
              <a:rPr lang="en-US" dirty="0" smtClean="0"/>
              <a:t>Define the normal operating range</a:t>
            </a:r>
          </a:p>
          <a:p>
            <a:pPr lvl="1"/>
            <a:r>
              <a:rPr lang="en-US" dirty="0" smtClean="0"/>
              <a:t>Create the value indicator</a:t>
            </a:r>
          </a:p>
          <a:p>
            <a:pPr lvl="1"/>
            <a:r>
              <a:rPr lang="en-US" dirty="0" smtClean="0"/>
              <a:t>Create the doughnut chart</a:t>
            </a:r>
          </a:p>
          <a:p>
            <a:pPr lvl="1"/>
            <a:r>
              <a:rPr lang="en-US" dirty="0" smtClean="0"/>
              <a:t>Add digital values to the chart</a:t>
            </a:r>
          </a:p>
        </p:txBody>
      </p:sp>
      <p:sp>
        <p:nvSpPr>
          <p:cNvPr id="7885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788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CD86F1A-831D-4824-90D0-536446ED547B}" type="slidenum">
              <a:rPr lang="en-US" smtClean="0">
                <a:cs typeface="Arial" charset="0"/>
              </a:rPr>
              <a:pPr/>
              <a:t>46</a:t>
            </a:fld>
            <a:endParaRPr lang="en-US" dirty="0" smtClean="0">
              <a:cs typeface="Arial" charset="0"/>
            </a:endParaRPr>
          </a:p>
        </p:txBody>
      </p:sp>
      <p:sp>
        <p:nvSpPr>
          <p:cNvPr id="78854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Evaluating the Effectiveness of Radar, Bubble, and Dashboard Charts (continued)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 dashboard chart</a:t>
            </a:r>
          </a:p>
        </p:txBody>
      </p:sp>
      <p:sp>
        <p:nvSpPr>
          <p:cNvPr id="7987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7987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8100B2-8A2A-4CEA-982A-A381BD7F90C3}" type="slidenum">
              <a:rPr lang="en-US" smtClean="0">
                <a:cs typeface="Arial" charset="0"/>
              </a:rPr>
              <a:pPr/>
              <a:t>47</a:t>
            </a:fld>
            <a:endParaRPr lang="en-US" dirty="0" smtClean="0">
              <a:cs typeface="Arial" charset="0"/>
            </a:endParaRPr>
          </a:p>
        </p:txBody>
      </p:sp>
      <p:sp>
        <p:nvSpPr>
          <p:cNvPr id="79877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4-23 at 3.37.15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6650" y="2343452"/>
            <a:ext cx="6870700" cy="2945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Evaluating the Effectiveness of Radar, Bubble, and Dashboard Charts (continued)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the normal operating range</a:t>
            </a:r>
          </a:p>
        </p:txBody>
      </p:sp>
      <p:sp>
        <p:nvSpPr>
          <p:cNvPr id="8089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8089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49B3354-CCC0-47D7-BE26-18EC5B109794}" type="slidenum">
              <a:rPr lang="en-US" smtClean="0">
                <a:cs typeface="Arial" charset="0"/>
              </a:rPr>
              <a:pPr/>
              <a:t>48</a:t>
            </a:fld>
            <a:endParaRPr lang="en-US" dirty="0" smtClean="0">
              <a:cs typeface="Arial" charset="0"/>
            </a:endParaRPr>
          </a:p>
        </p:txBody>
      </p:sp>
      <p:sp>
        <p:nvSpPr>
          <p:cNvPr id="80901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4-23 at 3.37.38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0150" y="2436371"/>
            <a:ext cx="6743700" cy="3140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Level 3 Summary</a:t>
            </a:r>
          </a:p>
        </p:txBody>
      </p:sp>
      <p:sp>
        <p:nvSpPr>
          <p:cNvPr id="8192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More advanced chart types</a:t>
            </a:r>
          </a:p>
          <a:p>
            <a:pPr lvl="1" eaLnBrk="1" hangingPunct="1"/>
            <a:r>
              <a:rPr lang="en-US" dirty="0" smtClean="0"/>
              <a:t>Radar charts</a:t>
            </a:r>
          </a:p>
          <a:p>
            <a:pPr lvl="1" eaLnBrk="1" hangingPunct="1"/>
            <a:r>
              <a:rPr lang="en-US" dirty="0" smtClean="0"/>
              <a:t>Bubble charts</a:t>
            </a:r>
          </a:p>
          <a:p>
            <a:pPr eaLnBrk="1" hangingPunct="1"/>
            <a:r>
              <a:rPr lang="en-US" dirty="0" smtClean="0"/>
              <a:t>How to combine chart types within the same chart to build a management dashboard</a:t>
            </a:r>
          </a:p>
        </p:txBody>
      </p:sp>
      <p:sp>
        <p:nvSpPr>
          <p:cNvPr id="8192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819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141510B-B015-4DCB-BB0F-D184C04E684B}" type="slidenum">
              <a:rPr lang="en-US" smtClean="0">
                <a:cs typeface="Arial" charset="0"/>
              </a:rPr>
              <a:pPr/>
              <a:t>49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Level 1 Objectives:</a:t>
            </a:r>
            <a:br>
              <a:rPr lang="en-US" dirty="0" smtClean="0"/>
            </a:br>
            <a:r>
              <a:rPr lang="en-US" dirty="0" smtClean="0"/>
              <a:t>Visualizing Data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 smtClean="0"/>
              <a:t>Understand the principles of effective data display</a:t>
            </a:r>
          </a:p>
          <a:p>
            <a:pPr eaLnBrk="1" hangingPunct="1"/>
            <a:r>
              <a:rPr lang="en-US" dirty="0" smtClean="0"/>
              <a:t>Analyze various Excel chart types</a:t>
            </a:r>
          </a:p>
          <a:p>
            <a:pPr eaLnBrk="1" hangingPunct="1"/>
            <a:r>
              <a:rPr lang="en-US" dirty="0" smtClean="0"/>
              <a:t>Determine appropriate uses for different chart types</a:t>
            </a:r>
          </a:p>
          <a:p>
            <a:pPr eaLnBrk="1" hangingPunct="1"/>
            <a:r>
              <a:rPr lang="en-US" dirty="0" smtClean="0"/>
              <a:t>Modify the chart type and the chart source data</a:t>
            </a:r>
          </a:p>
          <a:p>
            <a:pPr eaLnBrk="1" hangingPunct="1"/>
            <a:r>
              <a:rPr lang="en-US" dirty="0" smtClean="0"/>
              <a:t>Specify chart options, including chart and axis titles, legends, and data labels</a:t>
            </a:r>
          </a:p>
        </p:txBody>
      </p:sp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C5D8483-C277-42BF-ABE4-19A466AEC01B}" type="slidenum">
              <a:rPr lang="en-US" smtClean="0">
                <a:cs typeface="Arial" charset="0"/>
              </a:rPr>
              <a:pPr/>
              <a:t>5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Summary</a:t>
            </a:r>
          </a:p>
        </p:txBody>
      </p:sp>
      <p:sp>
        <p:nvSpPr>
          <p:cNvPr id="8294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 smtClean="0"/>
              <a:t>Charts offer the opportunity to add visual analysis to problem solving</a:t>
            </a:r>
          </a:p>
          <a:p>
            <a:pPr eaLnBrk="1" hangingPunct="1"/>
            <a:r>
              <a:rPr lang="en-US" dirty="0" smtClean="0"/>
              <a:t>Chart types:</a:t>
            </a:r>
          </a:p>
          <a:p>
            <a:pPr lvl="1" eaLnBrk="1" hangingPunct="1"/>
            <a:r>
              <a:rPr lang="en-US" dirty="0" smtClean="0"/>
              <a:t>Line</a:t>
            </a:r>
          </a:p>
          <a:p>
            <a:pPr lvl="1" eaLnBrk="1" hangingPunct="1"/>
            <a:r>
              <a:rPr lang="en-US" dirty="0" smtClean="0"/>
              <a:t>Column</a:t>
            </a:r>
          </a:p>
          <a:p>
            <a:pPr lvl="1" eaLnBrk="1" hangingPunct="1"/>
            <a:r>
              <a:rPr lang="en-US" dirty="0" smtClean="0"/>
              <a:t>Bar</a:t>
            </a:r>
          </a:p>
          <a:p>
            <a:pPr lvl="1" eaLnBrk="1" hangingPunct="1"/>
            <a:r>
              <a:rPr lang="en-US" dirty="0" smtClean="0"/>
              <a:t>Area</a:t>
            </a:r>
          </a:p>
          <a:p>
            <a:pPr lvl="1" eaLnBrk="1" hangingPunct="1"/>
            <a:r>
              <a:rPr lang="en-US" dirty="0" smtClean="0"/>
              <a:t>Pie</a:t>
            </a:r>
          </a:p>
          <a:p>
            <a:pPr lvl="1" eaLnBrk="1" hangingPunct="1"/>
            <a:r>
              <a:rPr lang="en-US" dirty="0" smtClean="0"/>
              <a:t>X Y (Scatter)</a:t>
            </a:r>
          </a:p>
        </p:txBody>
      </p:sp>
      <p:sp>
        <p:nvSpPr>
          <p:cNvPr id="8294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829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8648FC8-FB9E-411F-9690-2662536901C3}" type="slidenum">
              <a:rPr lang="en-US" smtClean="0">
                <a:cs typeface="Arial" charset="0"/>
              </a:rPr>
              <a:pPr/>
              <a:t>50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Summary (continued)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Chart sub-types further summarize the data being presented</a:t>
            </a:r>
          </a:p>
          <a:p>
            <a:pPr eaLnBrk="1" hangingPunct="1"/>
            <a:r>
              <a:rPr lang="en-US" dirty="0" smtClean="0"/>
              <a:t>Advanced chart types such as radar and bubble charts</a:t>
            </a:r>
          </a:p>
        </p:txBody>
      </p:sp>
      <p:sp>
        <p:nvSpPr>
          <p:cNvPr id="8397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839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8D97806-D520-44A4-A0EE-E7D85CC677BC}" type="slidenum">
              <a:rPr lang="en-US" smtClean="0">
                <a:cs typeface="Arial" charset="0"/>
              </a:rPr>
              <a:pPr/>
              <a:t>51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Summary (continued)</a:t>
            </a:r>
          </a:p>
        </p:txBody>
      </p:sp>
      <p:sp>
        <p:nvSpPr>
          <p:cNvPr id="8499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8499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DEE3DE6-D252-4BDB-A108-D7AC79C432D3}" type="slidenum">
              <a:rPr lang="en-US" smtClean="0">
                <a:cs typeface="Arial" charset="0"/>
              </a:rPr>
              <a:pPr/>
              <a:t>52</a:t>
            </a:fld>
            <a:endParaRPr lang="en-US" dirty="0" smtClean="0">
              <a:cs typeface="Arial" charset="0"/>
            </a:endParaRPr>
          </a:p>
        </p:txBody>
      </p:sp>
      <p:pic>
        <p:nvPicPr>
          <p:cNvPr id="6" name="Picture 5" descr="Screen shot 2013-04-23 at 3.39.28 PM.png"/>
          <p:cNvPicPr>
            <a:picLocks noChangeAspect="1"/>
          </p:cNvPicPr>
          <p:nvPr/>
        </p:nvPicPr>
        <p:blipFill>
          <a:blip r:embed="rId3" cstate="print"/>
          <a:srcRect b="54241"/>
          <a:stretch>
            <a:fillRect/>
          </a:stretch>
        </p:blipFill>
        <p:spPr>
          <a:xfrm>
            <a:off x="220443" y="1676400"/>
            <a:ext cx="4379997" cy="2819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 shot 2013-04-23 at 3.39.28 PM.png"/>
          <p:cNvPicPr>
            <a:picLocks noChangeAspect="1"/>
          </p:cNvPicPr>
          <p:nvPr/>
        </p:nvPicPr>
        <p:blipFill>
          <a:blip r:embed="rId3" cstate="print"/>
          <a:srcRect t="45574"/>
          <a:stretch>
            <a:fillRect/>
          </a:stretch>
        </p:blipFill>
        <p:spPr>
          <a:xfrm>
            <a:off x="4648199" y="1676400"/>
            <a:ext cx="4279611" cy="3276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4572000"/>
            <a:ext cx="4466801" cy="1739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Visualizing Data</a:t>
            </a:r>
          </a:p>
        </p:txBody>
      </p:sp>
      <p:sp>
        <p:nvSpPr>
          <p:cNvPr id="2457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1E5EB02-6F53-46AF-BD39-34B2B463DCE9}" type="slidenum">
              <a:rPr lang="en-US" smtClean="0">
                <a:cs typeface="Arial" charset="0"/>
              </a:rPr>
              <a:pPr/>
              <a:t>6</a:t>
            </a:fld>
            <a:endParaRPr lang="en-US" dirty="0" smtClean="0">
              <a:cs typeface="Arial" charset="0"/>
            </a:endParaRPr>
          </a:p>
        </p:txBody>
      </p:sp>
      <p:sp>
        <p:nvSpPr>
          <p:cNvPr id="24581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022360" y="2133600"/>
            <a:ext cx="7051655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Visualizing Data (continued)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graphics principles (Tufte)</a:t>
            </a:r>
          </a:p>
          <a:p>
            <a:pPr lvl="1"/>
            <a:r>
              <a:rPr lang="en-US" dirty="0" smtClean="0"/>
              <a:t>Above all else, show the data</a:t>
            </a:r>
          </a:p>
          <a:p>
            <a:pPr lvl="1"/>
            <a:r>
              <a:rPr lang="en-US" dirty="0" smtClean="0"/>
              <a:t>Maximize the data-ink ratio, within reason</a:t>
            </a:r>
          </a:p>
          <a:p>
            <a:pPr lvl="1"/>
            <a:r>
              <a:rPr lang="en-US" dirty="0" smtClean="0"/>
              <a:t>Erase non-data-ink, within reason</a:t>
            </a:r>
          </a:p>
          <a:p>
            <a:pPr lvl="1"/>
            <a:r>
              <a:rPr lang="en-US" dirty="0" smtClean="0"/>
              <a:t>Erase redundant data-ink, within reason</a:t>
            </a:r>
          </a:p>
          <a:p>
            <a:pPr lvl="1"/>
            <a:r>
              <a:rPr lang="en-US" dirty="0" smtClean="0"/>
              <a:t>Revise and edit</a:t>
            </a:r>
          </a:p>
        </p:txBody>
      </p:sp>
      <p:sp>
        <p:nvSpPr>
          <p:cNvPr id="2560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33E9C1-C22C-4D4C-A72F-1394AD0451E4}" type="slidenum">
              <a:rPr lang="en-US" smtClean="0">
                <a:cs typeface="Arial" charset="0"/>
              </a:rPr>
              <a:pPr/>
              <a:t>7</a:t>
            </a:fld>
            <a:endParaRPr lang="en-US" dirty="0" smtClean="0">
              <a:cs typeface="Arial" charset="0"/>
            </a:endParaRPr>
          </a:p>
        </p:txBody>
      </p:sp>
      <p:sp>
        <p:nvSpPr>
          <p:cNvPr id="25606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 (continued)</a:t>
            </a:r>
          </a:p>
        </p:txBody>
      </p:sp>
      <p:sp>
        <p:nvSpPr>
          <p:cNvPr id="2662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2662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B786741-F6DA-4756-9EC0-ACD24EE962E1}" type="slidenum">
              <a:rPr lang="en-US" smtClean="0">
                <a:cs typeface="Arial" charset="0"/>
              </a:rPr>
              <a:pPr/>
              <a:t>8</a:t>
            </a:fld>
            <a:endParaRPr lang="en-US" dirty="0" smtClean="0">
              <a:cs typeface="Arial" charset="0"/>
            </a:endParaRP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4-23 at 2.36.53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1200" y="1698037"/>
            <a:ext cx="5682004" cy="4427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Effective Data Display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“Above all else show the data”</a:t>
            </a:r>
          </a:p>
          <a:p>
            <a:pPr lvl="1" eaLnBrk="1" hangingPunct="1"/>
            <a:r>
              <a:rPr lang="en-US" dirty="0" smtClean="0"/>
              <a:t>Reminder not to clutter a chart by adding unnecessary illustration or decoration</a:t>
            </a:r>
          </a:p>
          <a:p>
            <a:pPr eaLnBrk="1" hangingPunct="1"/>
            <a:r>
              <a:rPr lang="en-US" dirty="0" smtClean="0"/>
              <a:t>“Maximize the data-ink ratio”</a:t>
            </a:r>
          </a:p>
          <a:p>
            <a:pPr lvl="1" eaLnBrk="1" hangingPunct="1"/>
            <a:r>
              <a:rPr lang="en-US" dirty="0" smtClean="0"/>
              <a:t>Refers to the portion of ink that is devoted to displaying the data versus the portion of the graphic that can be removed without losing the data</a:t>
            </a:r>
          </a:p>
        </p:txBody>
      </p:sp>
      <p:sp>
        <p:nvSpPr>
          <p:cNvPr id="2765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3</a:t>
            </a:r>
            <a:endParaRPr lang="en-US" dirty="0">
              <a:cs typeface="Arial" charset="0"/>
            </a:endParaRPr>
          </a:p>
        </p:txBody>
      </p:sp>
      <p:sp>
        <p:nvSpPr>
          <p:cNvPr id="27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F4C5757-33EF-4FA7-8108-32713B303855}" type="slidenum">
              <a:rPr lang="en-US" smtClean="0">
                <a:cs typeface="Arial" charset="0"/>
              </a:rPr>
              <a:pPr/>
              <a:t>9</a:t>
            </a:fld>
            <a:endParaRPr lang="en-US" dirty="0" smtClean="0">
              <a:cs typeface="Arial" charset="0"/>
            </a:endParaRPr>
          </a:p>
        </p:txBody>
      </p:sp>
      <p:sp>
        <p:nvSpPr>
          <p:cNvPr id="27654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2775</TotalTime>
  <Words>2055</Words>
  <Application>Microsoft Office PowerPoint</Application>
  <PresentationFormat>On-screen Show (4:3)</PresentationFormat>
  <Paragraphs>388</Paragraphs>
  <Slides>52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1_Office Theme</vt:lpstr>
      <vt:lpstr>Determining Effective Data Display with Charts</vt:lpstr>
      <vt:lpstr>Chapter Introduction</vt:lpstr>
      <vt:lpstr>Chapter Introduction (continued)</vt:lpstr>
      <vt:lpstr>Chart Types Covered in This Chapter</vt:lpstr>
      <vt:lpstr>Level 1 Objectives: Visualizing Data</vt:lpstr>
      <vt:lpstr>Visualizing Data</vt:lpstr>
      <vt:lpstr>Visualizing Data (continued)</vt:lpstr>
      <vt:lpstr>Visualizing Data (continued)</vt:lpstr>
      <vt:lpstr>Effective Data Display</vt:lpstr>
      <vt:lpstr>Effective Data Display (continued)</vt:lpstr>
      <vt:lpstr>Effective Data Display (continued)</vt:lpstr>
      <vt:lpstr>Effective Data Display (continued)</vt:lpstr>
      <vt:lpstr>Effective Data Display (continued)</vt:lpstr>
      <vt:lpstr>Effective Charting in Excel</vt:lpstr>
      <vt:lpstr>Effective Charting in Excel (continued)</vt:lpstr>
      <vt:lpstr>Effective Charting in Excel (continued)</vt:lpstr>
      <vt:lpstr>Effective Charting in Excel (continued)</vt:lpstr>
      <vt:lpstr>Effective Charting in Excel (continued)</vt:lpstr>
      <vt:lpstr>Effective Charting in Excel (continued)</vt:lpstr>
      <vt:lpstr>Effective Charting in Excel (continued)</vt:lpstr>
      <vt:lpstr>Effective Charting in Excel (continued)</vt:lpstr>
      <vt:lpstr>Effective Charting in Excel (continued)</vt:lpstr>
      <vt:lpstr>Effective Charting in Excel (continued)</vt:lpstr>
      <vt:lpstr>Effective Charting in Excel (continued)</vt:lpstr>
      <vt:lpstr>Effective Charting in Excel (continued)</vt:lpstr>
      <vt:lpstr>Level 1 Summary</vt:lpstr>
      <vt:lpstr>Level 2 Objectives: Evaluating Chart Sub-Types</vt:lpstr>
      <vt:lpstr>Examining Sub-Types for Various Chart Types</vt:lpstr>
      <vt:lpstr>Examining Sub-Types for Various Chart Types (continued)</vt:lpstr>
      <vt:lpstr>Examining Sub-Types for Various Chart Types (continued)</vt:lpstr>
      <vt:lpstr>Examining Sub-Types for Various Chart Types (continued)</vt:lpstr>
      <vt:lpstr>Examining Sub-Types for Various Chart Types (continued)</vt:lpstr>
      <vt:lpstr>Examining Sub-Types for Various Chart Types (continued)</vt:lpstr>
      <vt:lpstr>Examining Sub-Types for Various Chart Types (continued)</vt:lpstr>
      <vt:lpstr>Examining Sub-Types for Various Chart Types (continued)</vt:lpstr>
      <vt:lpstr>Examining Sub-Types for Various Chart Types (continued)</vt:lpstr>
      <vt:lpstr>Examining Sub-Types for Various Chart Types (continued)</vt:lpstr>
      <vt:lpstr>Examining Sub-Types for Various Chart Types (continued)</vt:lpstr>
      <vt:lpstr>Examining Sub-Types for Various Chart Types (continued)</vt:lpstr>
      <vt:lpstr>Level 2 Summary</vt:lpstr>
      <vt:lpstr>Level 3 Objectives: Exploring More Advanced Chart Types</vt:lpstr>
      <vt:lpstr>Evaluating the Effectiveness of Radar, Bubble, and Dashboard Charts</vt:lpstr>
      <vt:lpstr>Evaluating the Effectiveness of Radar, Bubble, and Dashboard Charts (continued)</vt:lpstr>
      <vt:lpstr>Evaluating the Effectiveness of Radar, Bubble, and Dashboard Charts (continued)</vt:lpstr>
      <vt:lpstr>Evaluating the Effectiveness of Radar, Bubble, and Dashboard Charts (continued)</vt:lpstr>
      <vt:lpstr>Evaluating the Effectiveness of Radar, Bubble, and Dashboard Charts (continued)</vt:lpstr>
      <vt:lpstr>Evaluating the Effectiveness of Radar, Bubble, and Dashboard Charts (continued)</vt:lpstr>
      <vt:lpstr>Evaluating the Effectiveness of Radar, Bubble, and Dashboard Charts (continued)</vt:lpstr>
      <vt:lpstr>Level 3 Summary</vt:lpstr>
      <vt:lpstr>Chapter Summary</vt:lpstr>
      <vt:lpstr>Chapter Summary (continued)</vt:lpstr>
      <vt:lpstr>Chapter Summary (continued)</vt:lpstr>
    </vt:vector>
  </TitlesOfParts>
  <Manager>Emilie Perreault</Manager>
  <Company>Course Technology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Succeeding in Business with Microsoft Excel 2003: A Problem-Solving Approach</dc:title>
  <dc:subject>Chapter 3: Determining Effective Data Display with Charts</dc:subject>
  <dc:creator>Steven Freund</dc:creator>
  <cp:keywords>Presenter - Anne Ketchen</cp:keywords>
  <cp:lastModifiedBy>Brianna Hawes</cp:lastModifiedBy>
  <cp:revision>217</cp:revision>
  <dcterms:created xsi:type="dcterms:W3CDTF">2013-04-23T13:54:37Z</dcterms:created>
  <dcterms:modified xsi:type="dcterms:W3CDTF">2013-08-13T15:44:06Z</dcterms:modified>
  <cp:category>ISBN: 0-619-267402</cp:category>
</cp:coreProperties>
</file>